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A0C04-319E-49EB-8BA7-31D44F9B90DE}" type="datetimeFigureOut">
              <a:rPr lang="pl-PL"/>
              <a:pPr>
                <a:defRPr/>
              </a:pPr>
              <a:t>28.04.2022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45ABB-4183-4C22-9FAA-11941D8A857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661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29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9A9585-BB96-44E8-8A4A-C6185399E1B0}" type="datetimeFigureOut">
              <a:rPr lang="pl-PL"/>
              <a:pPr>
                <a:defRPr/>
              </a:pPr>
              <a:t>28.04.2022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F1DD60-92F3-46E9-9F9B-2B7B3A262A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48136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entury Gothic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75DEF2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2951A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950" y="188913"/>
            <a:ext cx="9031288" cy="71913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28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Podsumowanie możliwości pozyskania środków</a:t>
            </a:r>
            <a:endParaRPr lang="pl-PL" sz="2800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2988" y="981075"/>
            <a:ext cx="7467600" cy="2808288"/>
          </a:xfrm>
        </p:spPr>
        <p:txBody>
          <a:bodyPr>
            <a:normAutofit/>
          </a:bodyPr>
          <a:lstStyle/>
          <a:p>
            <a:pPr marL="36576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2400" b="1" dirty="0" smtClean="0">
                <a:solidFill>
                  <a:srgbClr val="00B0F0"/>
                </a:solidFill>
              </a:rPr>
              <a:t>Czyste Powietrze</a:t>
            </a:r>
            <a:endParaRPr lang="pl-PL" sz="2400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marL="36576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1600" b="1" dirty="0" smtClean="0">
                <a:solidFill>
                  <a:schemeClr val="tx2">
                    <a:lumMod val="10000"/>
                  </a:schemeClr>
                </a:solidFill>
              </a:rPr>
              <a:t>+</a:t>
            </a:r>
            <a:r>
              <a:rPr lang="pl-PL" sz="16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/>
            </a:r>
            <a:br>
              <a:rPr lang="pl-PL" sz="16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r>
              <a:rPr lang="pl-PL" sz="2400" b="1" dirty="0" smtClean="0">
                <a:solidFill>
                  <a:srgbClr val="663300"/>
                </a:solidFill>
              </a:rPr>
              <a:t>dotacja miejska/gminna</a:t>
            </a:r>
          </a:p>
          <a:p>
            <a:pPr marL="36576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1600" b="1" dirty="0" smtClean="0">
                <a:solidFill>
                  <a:schemeClr val="tx2">
                    <a:lumMod val="10000"/>
                  </a:schemeClr>
                </a:solidFill>
              </a:rPr>
              <a:t>+</a:t>
            </a:r>
            <a:r>
              <a:rPr lang="pl-PL" sz="24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r>
              <a:rPr lang="pl-PL" sz="2400" b="1" dirty="0" smtClean="0">
                <a:solidFill>
                  <a:srgbClr val="FFC000"/>
                </a:solidFill>
              </a:rPr>
              <a:t>Ulga Termomodernizacyjna</a:t>
            </a:r>
            <a:r>
              <a:rPr lang="pl-PL" sz="2400" dirty="0" smtClean="0">
                <a:solidFill>
                  <a:schemeClr val="tx2">
                    <a:lumMod val="10000"/>
                  </a:schemeClr>
                </a:solidFill>
              </a:rPr>
              <a:t>?</a:t>
            </a:r>
          </a:p>
          <a:p>
            <a:pPr marL="448056" lvl="1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TAK, to możliwe!</a:t>
            </a:r>
          </a:p>
          <a:p>
            <a:pPr marL="448056" lvl="1" indent="0" algn="ctr" fontAlgn="auto">
              <a:spcAft>
                <a:spcPts val="0"/>
              </a:spcAft>
              <a:buFont typeface="Wingdings 2"/>
              <a:buNone/>
              <a:defRPr/>
            </a:pPr>
            <a:endParaRPr lang="pl-PL" sz="20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marL="448056" lvl="1" indent="0" algn="ctr" fontAlgn="auto">
              <a:spcAft>
                <a:spcPts val="0"/>
              </a:spcAft>
              <a:buFont typeface="Wingdings 2"/>
              <a:buNone/>
              <a:defRPr/>
            </a:pPr>
            <a:endParaRPr lang="pl-PL" sz="20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79388" y="3213100"/>
            <a:ext cx="7740650" cy="317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i="1" dirty="0">
                <a:solidFill>
                  <a:srgbClr val="005392"/>
                </a:solidFill>
                <a:latin typeface="+mn-lt"/>
                <a:cs typeface="+mn-cs"/>
              </a:rPr>
              <a:t>Przykład:</a:t>
            </a:r>
            <a:endParaRPr lang="pl-PL" i="1" u="sng" dirty="0">
              <a:solidFill>
                <a:srgbClr val="005392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u="sng" dirty="0">
              <a:solidFill>
                <a:srgbClr val="005392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u="sng" dirty="0">
                <a:solidFill>
                  <a:srgbClr val="005392"/>
                </a:solidFill>
                <a:latin typeface="+mn-lt"/>
                <a:cs typeface="+mn-cs"/>
              </a:rPr>
              <a:t>Kocioł gazowy z montażem: </a:t>
            </a:r>
            <a:r>
              <a:rPr lang="pl-PL" b="1" dirty="0">
                <a:solidFill>
                  <a:srgbClr val="005392"/>
                </a:solidFill>
                <a:latin typeface="+mn-lt"/>
                <a:cs typeface="+mn-cs"/>
              </a:rPr>
              <a:t>10 000 zł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Dotacja gmina</a:t>
            </a:r>
            <a:r>
              <a:rPr lang="pl-PL" u="sng" dirty="0">
                <a:solidFill>
                  <a:srgbClr val="663300"/>
                </a:solidFill>
                <a:latin typeface="+mn-lt"/>
                <a:cs typeface="+mn-cs"/>
              </a:rPr>
              <a:t>:</a:t>
            </a:r>
            <a:br>
              <a:rPr lang="pl-PL" u="sng" dirty="0">
                <a:solidFill>
                  <a:srgbClr val="663300"/>
                </a:solidFill>
                <a:latin typeface="+mn-lt"/>
                <a:cs typeface="+mn-cs"/>
              </a:rPr>
            </a:br>
            <a:r>
              <a:rPr lang="pl-PL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		                                                          5 000 zł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Dotacja Czyste Powietrze</a:t>
            </a:r>
            <a:r>
              <a:rPr lang="pl-PL" u="sng" dirty="0">
                <a:solidFill>
                  <a:srgbClr val="00B0F0"/>
                </a:solidFill>
                <a:latin typeface="+mn-lt"/>
                <a:cs typeface="+mn-cs"/>
              </a:rPr>
              <a:t>(poziom podstawowy)</a:t>
            </a:r>
            <a:r>
              <a:rPr lang="pl-PL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3 </a:t>
            </a:r>
            <a:r>
              <a:rPr lang="pl-PL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000 </a:t>
            </a:r>
            <a:r>
              <a:rPr lang="pl-PL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zł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005392"/>
                </a:solidFill>
                <a:latin typeface="+mn-lt"/>
                <a:cs typeface="+mn-cs"/>
              </a:rPr>
              <a:t>30% wartości faktury za kocioł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Ulga termomodernizacyjna</a:t>
            </a:r>
            <a:r>
              <a:rPr lang="pl-PL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</a:t>
            </a:r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pl-PL" sz="1400" dirty="0">
                <a:solidFill>
                  <a:srgbClr val="005392"/>
                </a:solidFill>
                <a:latin typeface="+mn-lt"/>
                <a:cs typeface="+mn-cs"/>
              </a:rPr>
              <a:t>(10 000 – </a:t>
            </a:r>
            <a:r>
              <a:rPr lang="pl-PL" sz="1400" dirty="0">
                <a:solidFill>
                  <a:srgbClr val="663300"/>
                </a:solidFill>
                <a:latin typeface="+mn-lt"/>
                <a:cs typeface="+mn-cs"/>
              </a:rPr>
              <a:t>5</a:t>
            </a:r>
            <a:r>
              <a:rPr lang="pl-PL" sz="1400" dirty="0">
                <a:solidFill>
                  <a:srgbClr val="663300"/>
                </a:solidFill>
                <a:latin typeface="+mn-lt"/>
                <a:cs typeface="+mn-cs"/>
              </a:rPr>
              <a:t> 000 </a:t>
            </a:r>
            <a:r>
              <a:rPr lang="pl-PL" sz="1400" dirty="0">
                <a:solidFill>
                  <a:srgbClr val="005392"/>
                </a:solidFill>
                <a:latin typeface="+mn-lt"/>
                <a:cs typeface="+mn-cs"/>
              </a:rPr>
              <a:t>– </a:t>
            </a:r>
            <a:r>
              <a:rPr lang="pl-PL" sz="1400" dirty="0">
                <a:solidFill>
                  <a:srgbClr val="00B0F0"/>
                </a:solidFill>
                <a:latin typeface="+mn-lt"/>
                <a:cs typeface="+mn-cs"/>
              </a:rPr>
              <a:t>3 000 </a:t>
            </a:r>
            <a:r>
              <a:rPr lang="pl-PL" sz="1400" dirty="0">
                <a:solidFill>
                  <a:srgbClr val="005392"/>
                </a:solidFill>
                <a:latin typeface="+mn-lt"/>
                <a:cs typeface="+mn-cs"/>
              </a:rPr>
              <a:t>= 2 000)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005392"/>
                </a:solidFill>
                <a:latin typeface="+mn-lt"/>
                <a:cs typeface="+mn-cs"/>
              </a:rPr>
              <a:t>2</a:t>
            </a:r>
            <a:r>
              <a:rPr lang="pl-PL" dirty="0">
                <a:solidFill>
                  <a:srgbClr val="005392"/>
                </a:solidFill>
                <a:latin typeface="+mn-lt"/>
                <a:cs typeface="+mn-cs"/>
              </a:rPr>
              <a:t> 000 x 17% = </a:t>
            </a:r>
            <a:r>
              <a:rPr lang="pl-PL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                                                         340 zł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005392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Łącznie 8 340 zł 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czyli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~ </a:t>
            </a:r>
            <a:r>
              <a:rPr lang="pl-PL" sz="2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83%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zwrotu poniesionych kosztów</a:t>
            </a:r>
            <a:endParaRPr lang="pl-PL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746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zny">
  <a:themeElements>
    <a:clrScheme name="Niestandardowy 5">
      <a:dk1>
        <a:srgbClr val="0B6A7D"/>
      </a:dk1>
      <a:lt1>
        <a:srgbClr val="D3F4FB"/>
      </a:lt1>
      <a:dk2>
        <a:srgbClr val="EAF1F1"/>
      </a:dk2>
      <a:lt2>
        <a:srgbClr val="E7ECED"/>
      </a:lt2>
      <a:accent1>
        <a:srgbClr val="084F5D"/>
      </a:accent1>
      <a:accent2>
        <a:srgbClr val="30CDEC"/>
      </a:accent2>
      <a:accent3>
        <a:srgbClr val="75DEF2"/>
      </a:accent3>
      <a:accent4>
        <a:srgbClr val="72951A"/>
      </a:accent4>
      <a:accent5>
        <a:srgbClr val="A5D928"/>
      </a:accent5>
      <a:accent6>
        <a:srgbClr val="DBF0AA"/>
      </a:accent6>
      <a:hlink>
        <a:srgbClr val="FFE68B"/>
      </a:hlink>
      <a:folHlink>
        <a:srgbClr val="FFF2C5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611</TotalTime>
  <Words>20</Words>
  <Application>Microsoft Office PowerPoint</Application>
  <PresentationFormat>Pokaz na ekranie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Techniczny</vt:lpstr>
      <vt:lpstr>Podsumowanie możliwości pozyskania środków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Podkarpacka Uchwała Antysmogowa1</dc:title>
  <dc:creator>g z</dc:creator>
  <dc:description>Podsumowanie możliwości pozyskania środków</dc:description>
  <cp:lastModifiedBy>g z</cp:lastModifiedBy>
  <cp:revision>69</cp:revision>
  <dcterms:created xsi:type="dcterms:W3CDTF">2022-01-17T14:37:16Z</dcterms:created>
  <dcterms:modified xsi:type="dcterms:W3CDTF">2022-04-28T07:57:18Z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Podkarpacka Uchwała Antysmogowa1</vt:lpwstr>
  </property>
  <property fmtid="{D5CDD505-2E9C-101B-9397-08002B2CF9AE}" pid="3" name="SlideDescription">
    <vt:lpwstr>Podsumowanie możliwości pozyskania środków</vt:lpwstr>
  </property>
</Properties>
</file>