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8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39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31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9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16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0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3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90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50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17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EE2B77-A272-4F29-8943-ED6096179A0B}" type="datetimeFigureOut">
              <a:rPr lang="pl-PL" smtClean="0"/>
              <a:t>11.03.2024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CCDC438-AB9A-468C-A19E-9C43353B175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8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wiatdebicki.pl/dla-mieszkanca/edukacja/nabor-do-szkol-ponadpodstawowych" TargetMode="External"/><Relationship Id="rId2" Type="http://schemas.openxmlformats.org/officeDocument/2006/relationships/hyperlink" Target="https://podkarpacie.edu.com.p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A4C412-1343-4963-A07B-F89F07F21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Niezbędnik Ósmoklasisty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2CB9FB-B149-4E14-8619-365732A48E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Oferta szkół </a:t>
            </a:r>
          </a:p>
          <a:p>
            <a:r>
              <a:rPr lang="pl-PL" dirty="0"/>
              <a:t>ponadpodstawowych na rok szkolny 2024/2025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9BB01B-5559-A462-88E4-92D1939E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94" y="1186061"/>
            <a:ext cx="1889012" cy="22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9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4CEB29-0819-40FF-82FA-3E53DDCE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Liceum Ogólnokształcące im. Sebastiana Petrycego w Pilźnie - profile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A271719F-FAD2-4C66-83A3-7F7CB146E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370347"/>
              </p:ext>
            </p:extLst>
          </p:nvPr>
        </p:nvGraphicFramePr>
        <p:xfrm>
          <a:off x="1371600" y="2042720"/>
          <a:ext cx="96012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67155848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91672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przedmioty rozszerzone - profil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liczba miejsc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profil psychologiczno-kryminalistyczny z przedmiotami: edukacja psychologiczna, podstawy nauk kryminologii i kryminalistyki, rozszerzenia z </a:t>
                      </a:r>
                      <a:r>
                        <a:rPr lang="pl-PL" dirty="0" err="1"/>
                        <a:t>j.polskiego</a:t>
                      </a:r>
                      <a:r>
                        <a:rPr lang="pl-PL" dirty="0"/>
                        <a:t> i biologii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3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profil mundurowy z przedmiotami: edukacja obronna, edukacja dla bezpieczeństwa, rozszerzenia z geografii i matematyki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51687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profil ogólny – z rozszerzonymi przedmiotami: </a:t>
                      </a:r>
                      <a:r>
                        <a:rPr lang="pl-PL" dirty="0" err="1">
                          <a:solidFill>
                            <a:schemeClr val="tx1"/>
                          </a:solidFill>
                        </a:rPr>
                        <a:t>j.angielski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, 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9445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pl-PL" b="1" dirty="0"/>
                        <a:t>Suma: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467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12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C7AD32-5CDA-4A85-A8D8-94934272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24941"/>
            <a:ext cx="9601200" cy="1485900"/>
          </a:xfrm>
        </p:spPr>
        <p:txBody>
          <a:bodyPr>
            <a:normAutofit/>
          </a:bodyPr>
          <a:lstStyle/>
          <a:p>
            <a:r>
              <a:rPr lang="pl-PL" sz="3800" dirty="0"/>
              <a:t>Zespół Szkół Zawodowych Nr 1 </a:t>
            </a:r>
            <a:br>
              <a:rPr lang="pl-PL" sz="3800" dirty="0"/>
            </a:br>
            <a:r>
              <a:rPr lang="pl-PL" sz="3800" dirty="0"/>
              <a:t>im. Jana Pawła II w Dębicy – Technikum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6CE89-A867-4A51-AF5E-AEDE45EEB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21" y="2710841"/>
            <a:ext cx="9601200" cy="3581400"/>
          </a:xfrm>
        </p:spPr>
        <p:txBody>
          <a:bodyPr/>
          <a:lstStyle/>
          <a:p>
            <a:r>
              <a:rPr lang="pl-PL" dirty="0"/>
              <a:t>liczba planowanych oddziałów – 4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liczba oferowanych kierunków kształcenia – 9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42F578-AB7A-4AF9-AF37-DE6BAFA70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15" y="120986"/>
            <a:ext cx="1555458" cy="15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8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D87FFA-ACD4-41A7-B373-B7B881D1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Technikum Nr 1 w ZSZ Nr 1 w Dębicy – kierunki kształcenia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50E7C30-D8D3-4C3A-9921-65A9039EB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860788"/>
              </p:ext>
            </p:extLst>
          </p:nvPr>
        </p:nvGraphicFramePr>
        <p:xfrm>
          <a:off x="1371601" y="2051108"/>
          <a:ext cx="9574050" cy="434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7647003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050255115"/>
                    </a:ext>
                  </a:extLst>
                </a:gridCol>
                <a:gridCol w="4694710">
                  <a:extLst>
                    <a:ext uri="{9D8B030D-6E8A-4147-A177-3AD203B41FA5}">
                      <a16:colId xmlns:a16="http://schemas.microsoft.com/office/drawing/2014/main" val="2014297231"/>
                    </a:ext>
                  </a:extLst>
                </a:gridCol>
              </a:tblGrid>
              <a:tr h="343424">
                <a:tc gridSpan="2">
                  <a:txBody>
                    <a:bodyPr/>
                    <a:lstStyle/>
                    <a:p>
                      <a:r>
                        <a:rPr lang="pl-PL" dirty="0"/>
                        <a:t>nazwa zawodu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799070"/>
                  </a:ext>
                </a:extLst>
              </a:tr>
              <a:tr h="343424">
                <a:tc gridSpan="2">
                  <a:txBody>
                    <a:bodyPr/>
                    <a:lstStyle/>
                    <a:p>
                      <a:r>
                        <a:rPr lang="pl-PL" dirty="0"/>
                        <a:t>technik pojazdów samochodowych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5210"/>
                  </a:ext>
                </a:extLst>
              </a:tr>
              <a:tr h="343424">
                <a:tc gridSpan="2">
                  <a:txBody>
                    <a:bodyPr/>
                    <a:lstStyle/>
                    <a:p>
                      <a:r>
                        <a:rPr lang="pl-PL" dirty="0"/>
                        <a:t>technik informatyk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452243"/>
                  </a:ext>
                </a:extLst>
              </a:tr>
              <a:tr h="3434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technik budownictwa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40530"/>
                  </a:ext>
                </a:extLst>
              </a:tr>
              <a:tr h="3434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technik elektryk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55181"/>
                  </a:ext>
                </a:extLst>
              </a:tr>
              <a:tr h="3434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technik grafiki i poligrafii cyfrowej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350293"/>
                  </a:ext>
                </a:extLst>
              </a:tr>
              <a:tr h="343424">
                <a:tc gridSpan="2">
                  <a:txBody>
                    <a:bodyPr/>
                    <a:lstStyle/>
                    <a:p>
                      <a:r>
                        <a:rPr lang="pl-PL" dirty="0"/>
                        <a:t>technik mechatronik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24617"/>
                  </a:ext>
                </a:extLst>
              </a:tr>
              <a:tr h="3434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technik stylista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474213"/>
                  </a:ext>
                </a:extLst>
              </a:tr>
              <a:tr h="3434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technik geodeta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06465"/>
                  </a:ext>
                </a:extLst>
              </a:tr>
              <a:tr h="3434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technik spawalnictwa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708624"/>
                  </a:ext>
                </a:extLst>
              </a:tr>
              <a:tr h="686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Suma:</a:t>
                      </a:r>
                    </a:p>
                    <a:p>
                      <a:endParaRPr lang="pl-PL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b="1" dirty="0"/>
                        <a:t>120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57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12836-1931-4A99-A016-4ACCF4AF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7436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pl-PL" dirty="0"/>
              <a:t>Zespół Szkół Zawodowych Nr 1 im. Jana Pawła II w Dębicy –Branżowa Szkoła I stopnia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D0C876-905E-4A09-AABF-94AB52F8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548542"/>
            <a:ext cx="9601200" cy="2520193"/>
          </a:xfrm>
        </p:spPr>
        <p:txBody>
          <a:bodyPr/>
          <a:lstStyle/>
          <a:p>
            <a:r>
              <a:rPr lang="pl-PL" dirty="0"/>
              <a:t> liczba planowanych oddziałów – 2</a:t>
            </a:r>
          </a:p>
          <a:p>
            <a:r>
              <a:rPr lang="pl-PL" dirty="0"/>
              <a:t> liczba oferowanych kierunków kształcenia – min. 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8FFB32-5F8D-457F-9C42-F061F3F66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15" y="120986"/>
            <a:ext cx="1555458" cy="15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9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E1727A-C476-4EE0-8AE5-0F41A521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850" y="685800"/>
            <a:ext cx="9487949" cy="1277224"/>
          </a:xfrm>
        </p:spPr>
        <p:txBody>
          <a:bodyPr>
            <a:normAutofit fontScale="90000"/>
          </a:bodyPr>
          <a:lstStyle/>
          <a:p>
            <a:r>
              <a:rPr lang="pl-PL" dirty="0"/>
              <a:t>Branżowa Szkoła I stopnia Nr 1 w ZSZ Nr 1 </a:t>
            </a:r>
            <a:br>
              <a:rPr lang="pl-PL" dirty="0"/>
            </a:br>
            <a:r>
              <a:rPr lang="pl-PL" dirty="0"/>
              <a:t>w Dębicy – kierunki kształcenia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E840CAA-75C0-4A73-A0F1-E45BFA038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08308"/>
              </p:ext>
            </p:extLst>
          </p:nvPr>
        </p:nvGraphicFramePr>
        <p:xfrm>
          <a:off x="1023938" y="2286000"/>
          <a:ext cx="9720262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4165220767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737267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zawodu / oddziału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6587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mechanik pojazdów samochodowych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45146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monter zabudowy i robót wykończeniowych w budownictwie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76725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oddział wielozawodowy: blacharz, elektromechanik, fryzjer, kucharz, monter sieci i instalacji, operator obrabiarek skrawających, ślusarz i inne zawody zgodne z klasyfikacją zawodów i wg potrzeb uczniów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375059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Suma: 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60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22262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9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4BD6D-ABF7-420B-8DA6-5775F49D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7506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pl-PL" dirty="0"/>
              <a:t>Zespół Szkół Nr 2 im. Eugeniusza Kwiatkowskiego w Dębicy – III Liceum Ogólnokształcące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0FB852-0561-484A-814F-BD6BBD3B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231" y="2842470"/>
            <a:ext cx="9601200" cy="3581400"/>
          </a:xfrm>
        </p:spPr>
        <p:txBody>
          <a:bodyPr/>
          <a:lstStyle/>
          <a:p>
            <a:r>
              <a:rPr lang="pl-PL" dirty="0"/>
              <a:t>liczba planowanych oddziałów – 2</a:t>
            </a:r>
          </a:p>
          <a:p>
            <a:r>
              <a:rPr lang="pl-PL" dirty="0"/>
              <a:t> liczba oferowanych profili - 5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72E8E0B-6B26-4A7A-8C60-E26C756C3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86" y="121091"/>
            <a:ext cx="1795245" cy="17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1C333-A6A8-4B86-B290-E4535753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III Liceum Ogólnokształcące w ZS Nr 2 - profile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3CB2AE2-5338-4745-9091-8F0CA4A5B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072242"/>
              </p:ext>
            </p:extLst>
          </p:nvPr>
        </p:nvGraphicFramePr>
        <p:xfrm>
          <a:off x="1100667" y="2286000"/>
          <a:ext cx="9643533" cy="3165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402">
                  <a:extLst>
                    <a:ext uri="{9D8B030D-6E8A-4147-A177-3AD203B41FA5}">
                      <a16:colId xmlns:a16="http://schemas.microsoft.com/office/drawing/2014/main" val="4122876138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3637021334"/>
                    </a:ext>
                  </a:extLst>
                </a:gridCol>
              </a:tblGrid>
              <a:tr h="348330">
                <a:tc>
                  <a:txBody>
                    <a:bodyPr/>
                    <a:lstStyle/>
                    <a:p>
                      <a:r>
                        <a:rPr lang="pl-PL" dirty="0"/>
                        <a:t>przedmioty rozszerzone - profil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22945237"/>
                  </a:ext>
                </a:extLst>
              </a:tr>
              <a:tr h="348330">
                <a:tc>
                  <a:txBody>
                    <a:bodyPr/>
                    <a:lstStyle/>
                    <a:p>
                      <a:r>
                        <a:rPr lang="pl-PL" dirty="0"/>
                        <a:t>matematyka, informatyka, fizyka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384837335"/>
                  </a:ext>
                </a:extLst>
              </a:tr>
              <a:tr h="348330">
                <a:tc>
                  <a:txBody>
                    <a:bodyPr/>
                    <a:lstStyle/>
                    <a:p>
                      <a:r>
                        <a:rPr lang="pl-PL" dirty="0"/>
                        <a:t>język angielski, geografia, biologia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50458240"/>
                  </a:ext>
                </a:extLst>
              </a:tr>
              <a:tr h="348330">
                <a:tc>
                  <a:txBody>
                    <a:bodyPr/>
                    <a:lstStyle/>
                    <a:p>
                      <a:r>
                        <a:rPr lang="pl-PL" dirty="0"/>
                        <a:t>język angielski, geografia, matematyka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890354125"/>
                  </a:ext>
                </a:extLst>
              </a:tr>
              <a:tr h="348330">
                <a:tc>
                  <a:txBody>
                    <a:bodyPr/>
                    <a:lstStyle/>
                    <a:p>
                      <a:r>
                        <a:rPr lang="pl-PL" dirty="0"/>
                        <a:t>język angielski, historia, geografia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638608230"/>
                  </a:ext>
                </a:extLst>
              </a:tr>
              <a:tr h="601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matematyka, biologia, chemia</a:t>
                      </a:r>
                    </a:p>
                    <a:p>
                      <a:endParaRPr lang="pl-PL" dirty="0"/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endParaRPr lang="pl-PL" dirty="0"/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823548492"/>
                  </a:ext>
                </a:extLst>
              </a:tr>
              <a:tr h="696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Suma:</a:t>
                      </a:r>
                    </a:p>
                    <a:p>
                      <a:endParaRPr lang="pl-PL" b="1" dirty="0"/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  <a:p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549731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40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F70B5-15CC-4F2A-83C5-E0DB2202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03" y="1018912"/>
            <a:ext cx="9601200" cy="1485900"/>
          </a:xfrm>
        </p:spPr>
        <p:txBody>
          <a:bodyPr>
            <a:normAutofit/>
          </a:bodyPr>
          <a:lstStyle/>
          <a:p>
            <a:r>
              <a:rPr lang="pl-PL" dirty="0"/>
              <a:t>Zespół Szkół Nr 2 im. Eugeniusza Kwiatkowskiego w Dębicy –Technikum Nr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091F8-CFF7-470C-A2F0-0BAB52A1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01" y="2562489"/>
            <a:ext cx="9601200" cy="3581400"/>
          </a:xfrm>
        </p:spPr>
        <p:txBody>
          <a:bodyPr/>
          <a:lstStyle/>
          <a:p>
            <a:r>
              <a:rPr lang="pl-PL" dirty="0"/>
              <a:t>liczba planowanych oddziałów – 3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liczba oferowanych kierunków kształcenia – 5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28A9DD-8B9A-42BF-9B9C-9BC4BF6B0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86" y="121091"/>
            <a:ext cx="1795245" cy="17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5E0FB7-EC12-47FC-B318-FA06FBEC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Technikum Nr 2 w ZS Nr 2 – kierunki kształcenia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666CEB4-3262-411E-9B4A-379878221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72530"/>
              </p:ext>
            </p:extLst>
          </p:nvPr>
        </p:nvGraphicFramePr>
        <p:xfrm>
          <a:off x="1023938" y="2286000"/>
          <a:ext cx="97202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4110236222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1413004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zawodu ( rozszerzony przedmiot)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77083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informatyk (matematyka)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53381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teleinformatyk (matematyka)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86903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automatyk (matematyka)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67827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elektronik (matematyka)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61186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elektryk (matematyka)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94355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Suma: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90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306046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82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65F623-7873-4111-A627-9040A818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29" y="543187"/>
            <a:ext cx="9601200" cy="1485900"/>
          </a:xfrm>
        </p:spPr>
        <p:txBody>
          <a:bodyPr>
            <a:normAutofit/>
          </a:bodyPr>
          <a:lstStyle/>
          <a:p>
            <a:r>
              <a:rPr lang="pl-PL" dirty="0"/>
              <a:t>Zespół Szkół Ekonomicznych im. Janusza Korczaka w Dębicy – Technikum Nr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D6BA68-5112-4D74-9106-8B3FC49DA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31" y="2330042"/>
            <a:ext cx="9601200" cy="3581400"/>
          </a:xfrm>
        </p:spPr>
        <p:txBody>
          <a:bodyPr/>
          <a:lstStyle/>
          <a:p>
            <a:r>
              <a:rPr lang="pl-PL" dirty="0"/>
              <a:t>liczba planowanych oddziałów – 3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liczba oferowanych kierunków kształcenia - 6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3FFEFA7-CE7B-4D18-85FC-98899DEC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06" y="124307"/>
            <a:ext cx="2041866" cy="19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DD454F-F224-41ED-890D-18B101AB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Nabór do szkół ponadpodstawowych prowadzonych przez Powiat Dębicki – informacje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6CC0BA-4F7F-4902-8011-F4A81B7E5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Nabór jest prowadzony w elektronicznym systemie </a:t>
            </a:r>
            <a:r>
              <a:rPr lang="pl-PL" dirty="0" err="1"/>
              <a:t>vEdukacja</a:t>
            </a:r>
            <a:r>
              <a:rPr lang="pl-PL" dirty="0"/>
              <a:t> Nabór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00FF"/>
                </a:solidFill>
                <a:effectLst/>
                <a:hlinkClick r:id="rId2"/>
              </a:rPr>
              <a:t>https://podkarpacie.edu.com.pl</a:t>
            </a:r>
            <a:endParaRPr lang="pl-PL" dirty="0">
              <a:solidFill>
                <a:srgbClr val="0000FF"/>
              </a:solidFill>
              <a:effectLst/>
            </a:endParaRPr>
          </a:p>
          <a:p>
            <a:pPr marL="0" indent="0" algn="ctr">
              <a:buNone/>
            </a:pPr>
            <a:r>
              <a:rPr lang="pl-PL" dirty="0"/>
              <a:t>Kandydat jest rejestrowany przez swoją macierzystą szkołę podstawową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Kandydat wybiera 3 szkoły </a:t>
            </a:r>
            <a:r>
              <a:rPr lang="pl-PL" dirty="0"/>
              <a:t>(nie zespół szkół, ale konkretną szkołę: liceum ogólnokształcące, technikum, branżową szkołę I stopnia)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/>
              <a:t> W wybranej szkole Kandydat może wybrać dowolną liczbę oddziałów.</a:t>
            </a:r>
          </a:p>
          <a:p>
            <a:pPr marL="0" indent="0" algn="ctr">
              <a:buNone/>
            </a:pPr>
            <a:r>
              <a:rPr lang="pl-PL" b="1" u="sng" dirty="0">
                <a:solidFill>
                  <a:srgbClr val="FF0000"/>
                </a:solidFill>
              </a:rPr>
              <a:t>Im więcej oddziałów wybierzesz, tym większe szanse masz na przyjęcie do wymarzonej szkoły.</a:t>
            </a:r>
          </a:p>
          <a:p>
            <a:pPr marL="0" indent="0" algn="just">
              <a:buNone/>
            </a:pPr>
            <a:r>
              <a:rPr lang="pl-PL" dirty="0"/>
              <a:t>Więcej informacji na temat zasad naboru do szkół ponadpodstawowych pod adresem:</a:t>
            </a:r>
          </a:p>
          <a:p>
            <a:pPr marL="0" indent="0" algn="just">
              <a:buNone/>
            </a:pPr>
            <a:r>
              <a:rPr lang="pl-PL" dirty="0">
                <a:hlinkClick r:id="rId3"/>
              </a:rPr>
              <a:t>https://powiatdebicki.pl/dla-mieszkanca/edukacja/nabor-do-szkol-ponadpodstawowych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8317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7DF047-BFAE-4A66-8008-BF465FD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Technikum Nr 3 w ZSE – kierunki kształcenia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751D91D-ACAA-4B98-A49C-920530FFF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31067"/>
              </p:ext>
            </p:extLst>
          </p:nvPr>
        </p:nvGraphicFramePr>
        <p:xfrm>
          <a:off x="1023938" y="2286000"/>
          <a:ext cx="972026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3151699483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2379870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zawodu (rozszerzony przedmiot)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312366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ekonomista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48691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rachunkowości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16705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handlowiec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29934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żywienia i usług gastronomicznych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3889845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reklamy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3838099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fotografii i multimediów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418764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Suma: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90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362803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12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E53A9-4183-4173-96B8-0FD99964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Zespół Szkół Nr 4 im. Mikołaja Kopernika w Dębicy – Technikum Nr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49F7C1-068F-4D27-8AA2-1FB0BD71D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 liczba planowanych oddziałów – 2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liczba oferowanych kierunków kształcenia – 4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5B0997-5FAC-4BF9-B69B-1848D0E89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41" y="253529"/>
            <a:ext cx="1416371" cy="14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1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87AD5F-1D84-4D19-95DB-ED9A753E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Technikum Nr 4 w ZS Nr 4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2A1DFB5-0324-41B1-A0CE-71E6AF53B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016395"/>
              </p:ext>
            </p:extLst>
          </p:nvPr>
        </p:nvGraphicFramePr>
        <p:xfrm>
          <a:off x="1023938" y="2286000"/>
          <a:ext cx="97202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1490684948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2181456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zawodu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366799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logistyk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94014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informatyk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09372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spedytor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67003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technik usług fryzjerskich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15355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Suma: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60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74512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4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DB51F-D0FE-4168-9F4A-7982E5D1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4798"/>
            <a:ext cx="9601200" cy="1485900"/>
          </a:xfrm>
        </p:spPr>
        <p:txBody>
          <a:bodyPr>
            <a:normAutofit/>
          </a:bodyPr>
          <a:lstStyle/>
          <a:p>
            <a:r>
              <a:rPr lang="pl-PL" dirty="0"/>
              <a:t>Zespół Szkół Nr 4 im. Mikołaja Kopernika </a:t>
            </a:r>
            <a:br>
              <a:rPr lang="pl-PL" dirty="0"/>
            </a:br>
            <a:r>
              <a:rPr lang="pl-PL" dirty="0"/>
              <a:t>w Dębicy – Branżowe Szkoły I stopnia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5510C9-F39C-4D7D-B275-499D04D8F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901" y="2386667"/>
            <a:ext cx="9601200" cy="3581400"/>
          </a:xfrm>
        </p:spPr>
        <p:txBody>
          <a:bodyPr/>
          <a:lstStyle/>
          <a:p>
            <a:r>
              <a:rPr lang="pl-PL" dirty="0"/>
              <a:t> liczba planowanych oddziałów w Branżowej Szkole I stopnia Nr 2 – 1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liczba oferowanych kierunków kształcenia – min. 13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836349-B589-4D0C-8C8C-2836D6855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41" y="253529"/>
            <a:ext cx="1416371" cy="14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56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B1916E-BBF1-4E8E-BC22-60FE027C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Branżowa Szkoła I stopnia Nr 2 w ZS Nr 4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74C0FBD-2CC8-4145-9FB5-BBCFE30B7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920129"/>
              </p:ext>
            </p:extLst>
          </p:nvPr>
        </p:nvGraphicFramePr>
        <p:xfrm>
          <a:off x="1023938" y="2286000"/>
          <a:ext cx="9720262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4176773357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836784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zawodu / oddziału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53782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kucharz, sprzedawca, cukiernik, mechanik pojazdów samochodowych, elektromechanik pojazdów samochodowych, murarz – tynkarz, piekarz, stolarz, przetwórca mięsa, fryzjer, monter sieci i instalacji sanitarnych, magazynier – logistyk, fotograf  i inne wg klasyfikacji zawodów i potrzeb uczniów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187647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343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52DCE6-9106-40DA-97BC-35D3060C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28413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pl-PL" dirty="0"/>
              <a:t>Zespół Szkół Zawodowych im. Marii Skłodowskiej-Curie w Pustkowie Osiedlu – Liceum Ogólnokształcące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7D8016-A3B6-44B4-9C02-D5543667B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124550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  <a:p>
            <a:r>
              <a:rPr lang="pl-PL" dirty="0"/>
              <a:t> liczba planowanych oddziałów -1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liczba oferowanych profili - 2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A6ABB4-2211-458B-AD1B-015350027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371" y="152050"/>
            <a:ext cx="1631659" cy="16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79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DB466E-82D8-42AB-AD26-B440699D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33" y="585215"/>
            <a:ext cx="9854967" cy="1830813"/>
          </a:xfrm>
        </p:spPr>
        <p:txBody>
          <a:bodyPr>
            <a:normAutofit/>
          </a:bodyPr>
          <a:lstStyle/>
          <a:p>
            <a:r>
              <a:rPr lang="pl-PL" dirty="0"/>
              <a:t>Liceum Ogólnokształcące w ZSZ </a:t>
            </a:r>
            <a:br>
              <a:rPr lang="pl-PL" dirty="0"/>
            </a:br>
            <a:r>
              <a:rPr lang="pl-PL" dirty="0"/>
              <a:t>w Pustkowie Osiedlu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4A05AE4-1000-4C65-8AD8-A01AF07D3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208563"/>
              </p:ext>
            </p:extLst>
          </p:nvPr>
        </p:nvGraphicFramePr>
        <p:xfrm>
          <a:off x="1016116" y="2662477"/>
          <a:ext cx="96012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52210954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285120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przedmioty rozszerzone - profil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51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ODDZIAŁ PRZYGOTOWANIA WOJSKOWEGO POD PATRONATEM MON </a:t>
                      </a:r>
                      <a:r>
                        <a:rPr lang="pl-PL" dirty="0"/>
                        <a:t>język angielski, geografia, do wyboru: </a:t>
                      </a:r>
                      <a:r>
                        <a:rPr lang="pl-PL" dirty="0" err="1"/>
                        <a:t>wos</a:t>
                      </a:r>
                      <a:r>
                        <a:rPr lang="pl-PL" dirty="0"/>
                        <a:t>, historia, matematyka </a:t>
                      </a:r>
                      <a:r>
                        <a:rPr lang="pl-PL" u="sng" dirty="0">
                          <a:solidFill>
                            <a:srgbClr val="FF0000"/>
                          </a:solidFill>
                        </a:rPr>
                        <a:t>plus obowiązkowo program szkolenia wojskowego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73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j. angielski, do wyboru: historia, </a:t>
                      </a:r>
                      <a:r>
                        <a:rPr lang="pl-PL" dirty="0" err="1"/>
                        <a:t>wos</a:t>
                      </a:r>
                      <a:r>
                        <a:rPr lang="pl-PL" dirty="0"/>
                        <a:t>, geografia, matematyka, chemia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7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Suma: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20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702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CE8883-715C-4E12-B224-181D551E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343" y="119177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pl-PL" dirty="0"/>
              <a:t>Zespół Szkół w Jodłowej – Liceum Ogólnokształcące im. Bartosza Głowackiego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118DCE-E622-429B-98CE-373B8DDB9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540" y="2864841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 liczba planowanych oddziałów – 1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liczba oferowanych profili - 3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66661C-24C7-4840-B1C2-E52B6EE21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68" y="159374"/>
            <a:ext cx="1524013" cy="18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2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767E5-7E94-4831-9F52-514FE854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Liceum Ogólnokształcące w ZS </a:t>
            </a:r>
            <a:br>
              <a:rPr lang="pl-PL" dirty="0"/>
            </a:br>
            <a:r>
              <a:rPr lang="pl-PL" dirty="0"/>
              <a:t>w Jodłowej – profile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4F03A9F-E5F7-4A0C-94A8-20E37E08D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034270"/>
              </p:ext>
            </p:extLst>
          </p:nvPr>
        </p:nvGraphicFramePr>
        <p:xfrm>
          <a:off x="1023938" y="2286000"/>
          <a:ext cx="972026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4186202478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1588742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Przedmioty rozszerzone - profil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94819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profil dziennikarski: j. polski, j. angielski/ j. niemiecki, geografia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51322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profil medyczny: biologia, chemia, informatyka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64431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profil bezpieczeństwo publiczne: </a:t>
                      </a:r>
                      <a:r>
                        <a:rPr lang="pl-PL" dirty="0" err="1"/>
                        <a:t>wos</a:t>
                      </a:r>
                      <a:r>
                        <a:rPr lang="pl-PL" dirty="0"/>
                        <a:t>, geografia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90638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Suma:</a:t>
                      </a:r>
                    </a:p>
                  </a:txBody>
                  <a:tcPr marL="92574" marR="92574"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30</a:t>
                      </a:r>
                    </a:p>
                  </a:txBody>
                  <a:tcPr marL="92574" marR="92574"/>
                </a:tc>
                <a:extLst>
                  <a:ext uri="{0D108BD9-81ED-4DB2-BD59-A6C34878D82A}">
                    <a16:rowId xmlns:a16="http://schemas.microsoft.com/office/drawing/2014/main" val="2487483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99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3D00AFA-E89D-464C-84F2-D456980B74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Zapraszamy do naszych szkół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9FDC23BB-A624-4583-AE14-63CABC6909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Powiat Dębicki</a:t>
            </a:r>
          </a:p>
        </p:txBody>
      </p:sp>
    </p:spTree>
    <p:extLst>
      <p:ext uri="{BB962C8B-B14F-4D97-AF65-F5344CB8AC3E}">
        <p14:creationId xmlns:p14="http://schemas.microsoft.com/office/powerpoint/2010/main" val="321831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8893AE-07C8-407D-AC38-64910BD0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62" y="685800"/>
            <a:ext cx="9420837" cy="815829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 terminy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4626D7-F359-42CC-87CA-54A38B7F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442906"/>
            <a:ext cx="9753599" cy="4424494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Od 13 maja 2024 do 14 czerwca 2023 </a:t>
            </a:r>
            <a:r>
              <a:rPr lang="pl-PL" dirty="0"/>
              <a:t>( do godziny 15.00) – złożenie wniosku o przyjęcie do szkoły ponadpodstawowej (nie dotyczy oddziałów przygotowania wojskowego)*</a:t>
            </a:r>
          </a:p>
          <a:p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Od 21 czerwca 2024 do 8 lipca 2024 </a:t>
            </a:r>
            <a:r>
              <a:rPr lang="pl-PL" dirty="0"/>
              <a:t>( do godziny 15.00) – dla kandydatów rejestrujących się samodzielnie uzupełnienie wniosku o przyjęcie do szkoły ponadpodstawowej o świadectwo ukończenia szkoły i zaświadczenie o wyniku egzaminu ósmoklasisty lub zmiana preferencji</a:t>
            </a:r>
          </a:p>
          <a:p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16 lipca 2024 </a:t>
            </a:r>
            <a:r>
              <a:rPr lang="pl-PL" dirty="0"/>
              <a:t>(do godz. 12.00) – podanie do publicznej wiadomości listy kandydatów zakwalifikowanych i niezakwalifikowanych do danej szkoły</a:t>
            </a:r>
          </a:p>
          <a:p>
            <a:r>
              <a:rPr lang="pl-PL" dirty="0">
                <a:solidFill>
                  <a:srgbClr val="FF0000"/>
                </a:solidFill>
              </a:rPr>
              <a:t>Od 16 lipca 2024 do 18 lipca 2024 </a:t>
            </a:r>
            <a:r>
              <a:rPr lang="pl-PL" dirty="0"/>
              <a:t>(do godziny 14.00) – potwierdzenie woli podjęcia nauki w danej szkole poprzez doręczenie oryginału świadectwa i zaświadczenia o wynikach egzaminu ósmoklasisty (jeśli nie zostały złożone wcześniej), a w przypadku szkół zawodowych załączenie zaświadczenia lekarskiego o braku przeciwwskazań do podjęcia praktycznej nauki zawodu</a:t>
            </a:r>
          </a:p>
          <a:p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19 lipca 2024</a:t>
            </a:r>
            <a:r>
              <a:rPr lang="pl-PL" dirty="0"/>
              <a:t> (do godz. 12.00)</a:t>
            </a:r>
            <a:r>
              <a:rPr lang="pl-PL" dirty="0">
                <a:solidFill>
                  <a:srgbClr val="FF0000"/>
                </a:solidFill>
              </a:rPr>
              <a:t>  </a:t>
            </a:r>
            <a:r>
              <a:rPr lang="pl-PL" dirty="0"/>
              <a:t>– podanie do publicznej wiadomości listy kandydatów przyjętych i nieprzyjętych do danej szkoły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rgbClr val="FF0000"/>
                </a:solidFill>
              </a:rPr>
              <a:t>Terminy złożenia wniosku o przyjęcie do oddziału przygotowania wojskowego: </a:t>
            </a:r>
            <a:r>
              <a:rPr lang="pl-PL" sz="1300" b="1" u="sng" dirty="0">
                <a:solidFill>
                  <a:srgbClr val="FF0000"/>
                </a:solidFill>
              </a:rPr>
              <a:t>od 13 maja 2024 r. do 31 maja 2024 r. do godziny 15.00.</a:t>
            </a:r>
          </a:p>
        </p:txBody>
      </p:sp>
    </p:spTree>
    <p:extLst>
      <p:ext uri="{BB962C8B-B14F-4D97-AF65-F5344CB8AC3E}">
        <p14:creationId xmlns:p14="http://schemas.microsoft.com/office/powerpoint/2010/main" val="217697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6E185-AD75-4287-AC06-7BAE732F3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19074" y="4324951"/>
            <a:ext cx="9001230" cy="2098226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sz="6600" dirty="0"/>
              <a:t>Oferta szkół ponadpodstawowych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61C0AF-4405-4E01-B099-F8E64E23C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Rok szkolny 2024/2025</a:t>
            </a:r>
          </a:p>
        </p:txBody>
      </p:sp>
    </p:spTree>
    <p:extLst>
      <p:ext uri="{BB962C8B-B14F-4D97-AF65-F5344CB8AC3E}">
        <p14:creationId xmlns:p14="http://schemas.microsoft.com/office/powerpoint/2010/main" val="11958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B5522-9A8B-432B-B78C-4BC13C36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323" y="1373697"/>
            <a:ext cx="9601200" cy="1252057"/>
          </a:xfrm>
        </p:spPr>
        <p:txBody>
          <a:bodyPr>
            <a:normAutofit fontScale="90000"/>
          </a:bodyPr>
          <a:lstStyle/>
          <a:p>
            <a:r>
              <a:rPr lang="pl-PL" dirty="0"/>
              <a:t>I Liceum Ogólnokształcące im. Króla Władysława Jagiełły w Dębicy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C16232-E9C2-40AD-BC7E-60CAD58ED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799" y="3728907"/>
            <a:ext cx="9407887" cy="2350160"/>
          </a:xfrm>
        </p:spPr>
        <p:txBody>
          <a:bodyPr/>
          <a:lstStyle/>
          <a:p>
            <a:r>
              <a:rPr lang="pl-PL" dirty="0"/>
              <a:t>liczba planowanych oddziałów – 3 </a:t>
            </a:r>
          </a:p>
          <a:p>
            <a:r>
              <a:rPr lang="pl-PL" dirty="0"/>
              <a:t>liczba oferowanych profili – 8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BDA22B2-D9DB-42AB-A93B-2FCF87BBF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39" y="380566"/>
            <a:ext cx="2162696" cy="21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937A61-81CB-4858-A7C0-8C63F8F2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Liceum Ogólnokształcące im. Króla Władysława Jagiełły - profile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1B59549-2A07-4391-AC2C-2D45D4E4F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418444"/>
              </p:ext>
            </p:extLst>
          </p:nvPr>
        </p:nvGraphicFramePr>
        <p:xfrm>
          <a:off x="1642188" y="2084832"/>
          <a:ext cx="9364312" cy="390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777">
                  <a:extLst>
                    <a:ext uri="{9D8B030D-6E8A-4147-A177-3AD203B41FA5}">
                      <a16:colId xmlns:a16="http://schemas.microsoft.com/office/drawing/2014/main" val="60917224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987049299"/>
                    </a:ext>
                  </a:extLst>
                </a:gridCol>
                <a:gridCol w="4655695">
                  <a:extLst>
                    <a:ext uri="{9D8B030D-6E8A-4147-A177-3AD203B41FA5}">
                      <a16:colId xmlns:a16="http://schemas.microsoft.com/office/drawing/2014/main" val="2945344584"/>
                    </a:ext>
                  </a:extLst>
                </a:gridCol>
              </a:tblGrid>
              <a:tr h="317956">
                <a:tc>
                  <a:txBody>
                    <a:bodyPr/>
                    <a:lstStyle/>
                    <a:p>
                      <a:r>
                        <a:rPr lang="pl-PL" dirty="0"/>
                        <a:t>przedmioty rozszerzone - profil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liczba miejsc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96457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r>
                        <a:rPr lang="pl-PL" sz="1600" dirty="0"/>
                        <a:t>matematyka, fizyka, język angielski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958783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r>
                        <a:rPr lang="pl-PL" sz="1600" dirty="0"/>
                        <a:t>matematyka, geografia, język angielski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33483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r>
                        <a:rPr lang="pl-PL" sz="1600" dirty="0"/>
                        <a:t>matematyka, </a:t>
                      </a:r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, biznes i zarządzanie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878201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geografia, </a:t>
                      </a:r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, </a:t>
                      </a:r>
                      <a:r>
                        <a:rPr lang="pl-PL" sz="1600" dirty="0" err="1"/>
                        <a:t>wos</a:t>
                      </a:r>
                      <a:endParaRPr lang="pl-PL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04834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biologia, chemia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18979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/>
                        <a:t>j.polski</a:t>
                      </a:r>
                      <a:r>
                        <a:rPr lang="pl-PL" sz="1600" dirty="0"/>
                        <a:t>, </a:t>
                      </a:r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, historia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994304"/>
                  </a:ext>
                </a:extLst>
              </a:tr>
              <a:tr h="291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/>
                        <a:t>j.polski</a:t>
                      </a:r>
                      <a:r>
                        <a:rPr lang="pl-PL" sz="1600" dirty="0"/>
                        <a:t>, </a:t>
                      </a:r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, biologia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278146"/>
                  </a:ext>
                </a:extLst>
              </a:tr>
              <a:tr h="462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/>
                        <a:t>j.polski</a:t>
                      </a:r>
                      <a:r>
                        <a:rPr lang="pl-PL" sz="1600" dirty="0"/>
                        <a:t>, </a:t>
                      </a:r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, </a:t>
                      </a:r>
                      <a:r>
                        <a:rPr lang="pl-PL" sz="1600" dirty="0" err="1"/>
                        <a:t>j.hiszpański</a:t>
                      </a:r>
                      <a:endParaRPr lang="pl-PL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35414"/>
                  </a:ext>
                </a:extLst>
              </a:tr>
              <a:tr h="730292"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Suma: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3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00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D3E864-1995-472A-9170-07DE7671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92479"/>
            <a:ext cx="9601200" cy="1485900"/>
          </a:xfrm>
        </p:spPr>
        <p:txBody>
          <a:bodyPr/>
          <a:lstStyle/>
          <a:p>
            <a:r>
              <a:rPr lang="pl-PL" dirty="0"/>
              <a:t>II Liceum Ogólnokształcące im. ks. Jana Twardowskiego w Dębicy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4AB2C-4F29-46D8-834C-C9D58319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215468"/>
            <a:ext cx="9681594" cy="2185332"/>
          </a:xfrm>
        </p:spPr>
        <p:txBody>
          <a:bodyPr/>
          <a:lstStyle/>
          <a:p>
            <a:r>
              <a:rPr lang="pl-PL" dirty="0"/>
              <a:t>liczba planowanych oddziałów – 3</a:t>
            </a:r>
          </a:p>
          <a:p>
            <a:r>
              <a:rPr lang="pl-PL" dirty="0"/>
              <a:t> liczba oferowanych profili - 5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EF34C6E-BB31-43B7-A177-88935686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90" y="206579"/>
            <a:ext cx="2329342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BF29F2-E13D-476D-BA5C-4BC469F8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 Liceum Ogólnokształcące im. ks. Jana Twardowskiego - profile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95C1137-D9A8-42E7-851C-87B32795E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261904"/>
              </p:ext>
            </p:extLst>
          </p:nvPr>
        </p:nvGraphicFramePr>
        <p:xfrm>
          <a:off x="1062175" y="1921934"/>
          <a:ext cx="9720073" cy="425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963">
                  <a:extLst>
                    <a:ext uri="{9D8B030D-6E8A-4147-A177-3AD203B41FA5}">
                      <a16:colId xmlns:a16="http://schemas.microsoft.com/office/drawing/2014/main" val="1321326653"/>
                    </a:ext>
                  </a:extLst>
                </a:gridCol>
                <a:gridCol w="123119">
                  <a:extLst>
                    <a:ext uri="{9D8B030D-6E8A-4147-A177-3AD203B41FA5}">
                      <a16:colId xmlns:a16="http://schemas.microsoft.com/office/drawing/2014/main" val="3172240911"/>
                    </a:ext>
                  </a:extLst>
                </a:gridCol>
                <a:gridCol w="4839991">
                  <a:extLst>
                    <a:ext uri="{9D8B030D-6E8A-4147-A177-3AD203B41FA5}">
                      <a16:colId xmlns:a16="http://schemas.microsoft.com/office/drawing/2014/main" val="3280245840"/>
                    </a:ext>
                  </a:extLst>
                </a:gridCol>
              </a:tblGrid>
              <a:tr h="551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przedmioty rozszerzone - profil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liczba miejsc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17343"/>
                  </a:ext>
                </a:extLst>
              </a:tr>
              <a:tr h="498577">
                <a:tc>
                  <a:txBody>
                    <a:bodyPr/>
                    <a:lstStyle/>
                    <a:p>
                      <a:r>
                        <a:rPr lang="pl-PL" sz="1600" dirty="0"/>
                        <a:t>matematyka, fizyka, (do wyboru: informatyka lub </a:t>
                      </a:r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08930"/>
                  </a:ext>
                </a:extLst>
              </a:tr>
              <a:tr h="314891">
                <a:tc>
                  <a:txBody>
                    <a:bodyPr/>
                    <a:lstStyle/>
                    <a:p>
                      <a:r>
                        <a:rPr lang="pl-PL" sz="1600" dirty="0" err="1"/>
                        <a:t>j.polski</a:t>
                      </a:r>
                      <a:r>
                        <a:rPr lang="pl-PL" sz="1600" dirty="0"/>
                        <a:t>, historia, (do wyboru: </a:t>
                      </a:r>
                      <a:r>
                        <a:rPr lang="pl-PL" sz="1600" dirty="0" err="1"/>
                        <a:t>wos</a:t>
                      </a:r>
                      <a:r>
                        <a:rPr lang="pl-PL" sz="1600" dirty="0"/>
                        <a:t> lub </a:t>
                      </a:r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64585"/>
                  </a:ext>
                </a:extLst>
              </a:tr>
              <a:tr h="498577">
                <a:tc>
                  <a:txBody>
                    <a:bodyPr/>
                    <a:lstStyle/>
                    <a:p>
                      <a:r>
                        <a:rPr lang="pl-PL" sz="1600" dirty="0"/>
                        <a:t>biologia, chemia (do wyboru: matematyka lub </a:t>
                      </a:r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351"/>
                  </a:ext>
                </a:extLst>
              </a:tr>
              <a:tr h="498577">
                <a:tc>
                  <a:txBody>
                    <a:bodyPr/>
                    <a:lstStyle/>
                    <a:p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, geografia (do wyboru: matematyka, </a:t>
                      </a:r>
                      <a:r>
                        <a:rPr lang="pl-PL" sz="1600" dirty="0" err="1"/>
                        <a:t>j.hiszpański</a:t>
                      </a:r>
                      <a:r>
                        <a:rPr lang="pl-PL" sz="16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975269"/>
                  </a:ext>
                </a:extLst>
              </a:tr>
              <a:tr h="498577">
                <a:tc>
                  <a:txBody>
                    <a:bodyPr/>
                    <a:lstStyle/>
                    <a:p>
                      <a:r>
                        <a:rPr lang="pl-PL" sz="1600" dirty="0" err="1"/>
                        <a:t>j.angielski</a:t>
                      </a:r>
                      <a:r>
                        <a:rPr lang="pl-PL" sz="1600" dirty="0"/>
                        <a:t>, </a:t>
                      </a:r>
                      <a:r>
                        <a:rPr lang="pl-PL" sz="1600" dirty="0" err="1"/>
                        <a:t>j.hiszpański</a:t>
                      </a:r>
                      <a:r>
                        <a:rPr lang="pl-PL" sz="1600" dirty="0"/>
                        <a:t> (do wyboru: matematyka lub </a:t>
                      </a:r>
                      <a:r>
                        <a:rPr lang="pl-PL" sz="1600" dirty="0" err="1"/>
                        <a:t>wos</a:t>
                      </a:r>
                      <a:r>
                        <a:rPr lang="pl-PL" sz="16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09357"/>
                  </a:ext>
                </a:extLst>
              </a:tr>
              <a:tr h="928142">
                <a:tc gridSpan="2">
                  <a:txBody>
                    <a:bodyPr/>
                    <a:lstStyle/>
                    <a:p>
                      <a:r>
                        <a:rPr lang="pl-PL" sz="1600" b="1" dirty="0"/>
                        <a:t>Suma: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609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41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DA2DE3-71EF-4F05-80BA-969B542D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Liceum Ogólnokształcące im. Sebastiana Petrycego w Pilźnie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CDCF3F-FD87-49FB-AA5B-32877738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879" y="2831285"/>
            <a:ext cx="9601200" cy="3581400"/>
          </a:xfrm>
        </p:spPr>
        <p:txBody>
          <a:bodyPr/>
          <a:lstStyle/>
          <a:p>
            <a:r>
              <a:rPr lang="pl-PL" dirty="0"/>
              <a:t> </a:t>
            </a:r>
          </a:p>
          <a:p>
            <a:r>
              <a:rPr lang="pl-PL" dirty="0"/>
              <a:t> liczba planowanych oddziałów  - 1</a:t>
            </a:r>
          </a:p>
          <a:p>
            <a:r>
              <a:rPr lang="pl-PL" dirty="0"/>
              <a:t> liczba oferowanych profili – 3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0E42D5B-0DC8-423C-8341-1A0E9219E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41" y="184557"/>
            <a:ext cx="1847953" cy="20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3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597</TotalTime>
  <Words>1366</Words>
  <Application>Microsoft Office PowerPoint</Application>
  <PresentationFormat>Panoramiczny</PresentationFormat>
  <Paragraphs>236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Tw Cen MT</vt:lpstr>
      <vt:lpstr>Tw Cen MT Condensed</vt:lpstr>
      <vt:lpstr>Wingdings</vt:lpstr>
      <vt:lpstr>Wingdings 3</vt:lpstr>
      <vt:lpstr>Integralny</vt:lpstr>
      <vt:lpstr>Niezbędnik Ósmoklasisty</vt:lpstr>
      <vt:lpstr>Nabór do szkół ponadpodstawowych prowadzonych przez Powiat Dębicki – informacje ogólne</vt:lpstr>
      <vt:lpstr>Ważne terminy</vt:lpstr>
      <vt:lpstr>  Oferta szkół ponadpodstawowych</vt:lpstr>
      <vt:lpstr>I Liceum Ogólnokształcące im. Króla Władysława Jagiełły w Dębicy</vt:lpstr>
      <vt:lpstr>I Liceum Ogólnokształcące im. Króla Władysława Jagiełły - profile</vt:lpstr>
      <vt:lpstr>II Liceum Ogólnokształcące im. ks. Jana Twardowskiego w Dębicy</vt:lpstr>
      <vt:lpstr>II Liceum Ogólnokształcące im. ks. Jana Twardowskiego - profile</vt:lpstr>
      <vt:lpstr>Liceum Ogólnokształcące im. Sebastiana Petrycego w Pilźnie</vt:lpstr>
      <vt:lpstr>Liceum Ogólnokształcące im. Sebastiana Petrycego w Pilźnie - profile</vt:lpstr>
      <vt:lpstr>Zespół Szkół Zawodowych Nr 1  im. Jana Pawła II w Dębicy – Technikum Nr 1</vt:lpstr>
      <vt:lpstr>Technikum Nr 1 w ZSZ Nr 1 w Dębicy – kierunki kształcenia</vt:lpstr>
      <vt:lpstr>Zespół Szkół Zawodowych Nr 1 im. Jana Pawła II w Dębicy –Branżowa Szkoła I stopnia Nr 1</vt:lpstr>
      <vt:lpstr>Branżowa Szkoła I stopnia Nr 1 w ZSZ Nr 1  w Dębicy – kierunki kształcenia</vt:lpstr>
      <vt:lpstr>Zespół Szkół Nr 2 im. Eugeniusza Kwiatkowskiego w Dębicy – III Liceum Ogólnokształcące</vt:lpstr>
      <vt:lpstr>III Liceum Ogólnokształcące w ZS Nr 2 - profile</vt:lpstr>
      <vt:lpstr>Zespół Szkół Nr 2 im. Eugeniusza Kwiatkowskiego w Dębicy –Technikum Nr 2</vt:lpstr>
      <vt:lpstr>Technikum Nr 2 w ZS Nr 2 – kierunki kształcenia</vt:lpstr>
      <vt:lpstr>Zespół Szkół Ekonomicznych im. Janusza Korczaka w Dębicy – Technikum Nr 3</vt:lpstr>
      <vt:lpstr>Technikum Nr 3 w ZSE – kierunki kształcenia</vt:lpstr>
      <vt:lpstr>Zespół Szkół Nr 4 im. Mikołaja Kopernika w Dębicy – Technikum Nr 4</vt:lpstr>
      <vt:lpstr>Technikum Nr 4 w ZS Nr 4</vt:lpstr>
      <vt:lpstr>Zespół Szkół Nr 4 im. Mikołaja Kopernika  w Dębicy – Branżowe Szkoły I stopnia</vt:lpstr>
      <vt:lpstr>Branżowa Szkoła I stopnia Nr 2 w ZS Nr 4</vt:lpstr>
      <vt:lpstr>Zespół Szkół Zawodowych im. Marii Skłodowskiej-Curie w Pustkowie Osiedlu – Liceum Ogólnokształcące</vt:lpstr>
      <vt:lpstr>Liceum Ogólnokształcące w ZSZ  w Pustkowie Osiedlu</vt:lpstr>
      <vt:lpstr>Zespół Szkół w Jodłowej – Liceum Ogólnokształcące im. Bartosza Głowackiego</vt:lpstr>
      <vt:lpstr>Liceum Ogólnokształcące w ZS  w Jodłowej – profile</vt:lpstr>
      <vt:lpstr>Zapraszamy do naszych szkół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 Ósmoklasisty</dc:title>
  <dc:creator>Wilczynska</dc:creator>
  <cp:lastModifiedBy>Powiat Dębicki</cp:lastModifiedBy>
  <cp:revision>28</cp:revision>
  <dcterms:created xsi:type="dcterms:W3CDTF">2021-03-09T08:19:47Z</dcterms:created>
  <dcterms:modified xsi:type="dcterms:W3CDTF">2024-03-11T09:27:25Z</dcterms:modified>
</cp:coreProperties>
</file>